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4"/>
  </p:notesMasterIdLst>
  <p:sldIdLst>
    <p:sldId id="257" r:id="rId2"/>
    <p:sldId id="260" r:id="rId3"/>
    <p:sldId id="261" r:id="rId4"/>
    <p:sldId id="1776" r:id="rId5"/>
    <p:sldId id="1777" r:id="rId6"/>
    <p:sldId id="263" r:id="rId7"/>
    <p:sldId id="1780" r:id="rId8"/>
    <p:sldId id="1782" r:id="rId9"/>
    <p:sldId id="268" r:id="rId10"/>
    <p:sldId id="269" r:id="rId11"/>
    <p:sldId id="270" r:id="rId12"/>
    <p:sldId id="1783" r:id="rId1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37"/>
  </p:normalViewPr>
  <p:slideViewPr>
    <p:cSldViewPr snapToGrid="0">
      <p:cViewPr varScale="1">
        <p:scale>
          <a:sx n="99" d="100"/>
          <a:sy n="99" d="100"/>
        </p:scale>
        <p:origin x="96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B336AE-59B0-4437-814A-DF351E4DBB2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AA528CB-7265-47F9-944F-75DF64F59BBF}">
      <dgm:prSet/>
      <dgm:spPr/>
      <dgm:t>
        <a:bodyPr/>
        <a:lstStyle/>
        <a:p>
          <a:r>
            <a:rPr lang="it-IT"/>
            <a:t>---Riconoscere al paziente tutta la propria comprensione per la sofferenza ma in qualche modo continuare a trasmettere la propria non comprensione verso le strutture cognitive che generano la sofferenza. </a:t>
          </a:r>
          <a:endParaRPr lang="en-US"/>
        </a:p>
      </dgm:t>
    </dgm:pt>
    <dgm:pt modelId="{43246047-0CE6-45C4-B3FF-FC5E004F1E4C}" type="parTrans" cxnId="{E2C74292-A6D4-4962-B81A-99236EDB21AA}">
      <dgm:prSet/>
      <dgm:spPr/>
      <dgm:t>
        <a:bodyPr/>
        <a:lstStyle/>
        <a:p>
          <a:endParaRPr lang="en-US"/>
        </a:p>
      </dgm:t>
    </dgm:pt>
    <dgm:pt modelId="{C4C91856-2E70-4098-8556-08D7007B7527}" type="sibTrans" cxnId="{E2C74292-A6D4-4962-B81A-99236EDB21AA}">
      <dgm:prSet/>
      <dgm:spPr/>
      <dgm:t>
        <a:bodyPr/>
        <a:lstStyle/>
        <a:p>
          <a:endParaRPr lang="en-US"/>
        </a:p>
      </dgm:t>
    </dgm:pt>
    <dgm:pt modelId="{E1934C43-01DF-4418-A1EA-B19FE764AF86}">
      <dgm:prSet/>
      <dgm:spPr/>
      <dgm:t>
        <a:bodyPr/>
        <a:lstStyle/>
        <a:p>
          <a:r>
            <a:rPr lang="it-IT" dirty="0"/>
            <a:t>In termini pratici, occorre far precedere ogni domanda di disputa da un riconoscimento della sofferenza e della difficoltà di cui fa esperienza il paziente e in questo modo sostenere il suo impegno</a:t>
          </a:r>
          <a:endParaRPr lang="en-US" dirty="0"/>
        </a:p>
      </dgm:t>
    </dgm:pt>
    <dgm:pt modelId="{AFF56839-CFA9-4897-82A9-EBAD701F60F3}" type="parTrans" cxnId="{85DC4328-6AB4-4144-8BF5-16E524679471}">
      <dgm:prSet/>
      <dgm:spPr/>
      <dgm:t>
        <a:bodyPr/>
        <a:lstStyle/>
        <a:p>
          <a:endParaRPr lang="en-US"/>
        </a:p>
      </dgm:t>
    </dgm:pt>
    <dgm:pt modelId="{DF75C0BE-681E-4228-829D-2E6B0169FD0E}" type="sibTrans" cxnId="{85DC4328-6AB4-4144-8BF5-16E524679471}">
      <dgm:prSet/>
      <dgm:spPr/>
      <dgm:t>
        <a:bodyPr/>
        <a:lstStyle/>
        <a:p>
          <a:endParaRPr lang="en-US"/>
        </a:p>
      </dgm:t>
    </dgm:pt>
    <dgm:pt modelId="{89650FC3-6609-4767-8E20-174491E8CEC9}" type="pres">
      <dgm:prSet presAssocID="{F1B336AE-59B0-4437-814A-DF351E4DBB21}" presName="vert0" presStyleCnt="0">
        <dgm:presLayoutVars>
          <dgm:dir/>
          <dgm:animOne val="branch"/>
          <dgm:animLvl val="lvl"/>
        </dgm:presLayoutVars>
      </dgm:prSet>
      <dgm:spPr/>
    </dgm:pt>
    <dgm:pt modelId="{F495A4EF-AF3A-43A3-880F-4F9FBA2AB0B0}" type="pres">
      <dgm:prSet presAssocID="{5AA528CB-7265-47F9-944F-75DF64F59BBF}" presName="thickLine" presStyleLbl="alignNode1" presStyleIdx="0" presStyleCnt="2"/>
      <dgm:spPr/>
    </dgm:pt>
    <dgm:pt modelId="{81619EF6-FFCE-4020-8A3F-DFF6C3F65984}" type="pres">
      <dgm:prSet presAssocID="{5AA528CB-7265-47F9-944F-75DF64F59BBF}" presName="horz1" presStyleCnt="0"/>
      <dgm:spPr/>
    </dgm:pt>
    <dgm:pt modelId="{E0408694-CAE4-4913-BE2F-105FF9185F49}" type="pres">
      <dgm:prSet presAssocID="{5AA528CB-7265-47F9-944F-75DF64F59BBF}" presName="tx1" presStyleLbl="revTx" presStyleIdx="0" presStyleCnt="2"/>
      <dgm:spPr/>
    </dgm:pt>
    <dgm:pt modelId="{1E5AC8A0-B76C-4EBB-AA71-B8C9CE9140EF}" type="pres">
      <dgm:prSet presAssocID="{5AA528CB-7265-47F9-944F-75DF64F59BBF}" presName="vert1" presStyleCnt="0"/>
      <dgm:spPr/>
    </dgm:pt>
    <dgm:pt modelId="{6F579473-D831-4C78-852D-4181AC86CFE7}" type="pres">
      <dgm:prSet presAssocID="{E1934C43-01DF-4418-A1EA-B19FE764AF86}" presName="thickLine" presStyleLbl="alignNode1" presStyleIdx="1" presStyleCnt="2"/>
      <dgm:spPr/>
    </dgm:pt>
    <dgm:pt modelId="{3238B24B-6D19-4A09-B522-66A30AB2C0BD}" type="pres">
      <dgm:prSet presAssocID="{E1934C43-01DF-4418-A1EA-B19FE764AF86}" presName="horz1" presStyleCnt="0"/>
      <dgm:spPr/>
    </dgm:pt>
    <dgm:pt modelId="{8164CF4E-D2E0-4AE2-921F-78A7924C99EE}" type="pres">
      <dgm:prSet presAssocID="{E1934C43-01DF-4418-A1EA-B19FE764AF86}" presName="tx1" presStyleLbl="revTx" presStyleIdx="1" presStyleCnt="2"/>
      <dgm:spPr/>
    </dgm:pt>
    <dgm:pt modelId="{4ED504EC-C8F3-467B-8840-2B40BB418ECF}" type="pres">
      <dgm:prSet presAssocID="{E1934C43-01DF-4418-A1EA-B19FE764AF86}" presName="vert1" presStyleCnt="0"/>
      <dgm:spPr/>
    </dgm:pt>
  </dgm:ptLst>
  <dgm:cxnLst>
    <dgm:cxn modelId="{85DC4328-6AB4-4144-8BF5-16E524679471}" srcId="{F1B336AE-59B0-4437-814A-DF351E4DBB21}" destId="{E1934C43-01DF-4418-A1EA-B19FE764AF86}" srcOrd="1" destOrd="0" parTransId="{AFF56839-CFA9-4897-82A9-EBAD701F60F3}" sibTransId="{DF75C0BE-681E-4228-829D-2E6B0169FD0E}"/>
    <dgm:cxn modelId="{FBCF5A31-BC5E-43D6-ABFE-7F1395FD10F7}" type="presOf" srcId="{5AA528CB-7265-47F9-944F-75DF64F59BBF}" destId="{E0408694-CAE4-4913-BE2F-105FF9185F49}" srcOrd="0" destOrd="0" presId="urn:microsoft.com/office/officeart/2008/layout/LinedList"/>
    <dgm:cxn modelId="{FBFE4684-3206-4DF2-AC28-3A1D218E0CB2}" type="presOf" srcId="{F1B336AE-59B0-4437-814A-DF351E4DBB21}" destId="{89650FC3-6609-4767-8E20-174491E8CEC9}" srcOrd="0" destOrd="0" presId="urn:microsoft.com/office/officeart/2008/layout/LinedList"/>
    <dgm:cxn modelId="{E2C74292-A6D4-4962-B81A-99236EDB21AA}" srcId="{F1B336AE-59B0-4437-814A-DF351E4DBB21}" destId="{5AA528CB-7265-47F9-944F-75DF64F59BBF}" srcOrd="0" destOrd="0" parTransId="{43246047-0CE6-45C4-B3FF-FC5E004F1E4C}" sibTransId="{C4C91856-2E70-4098-8556-08D7007B7527}"/>
    <dgm:cxn modelId="{0C0B62D1-F0D2-459A-904D-3F499762C674}" type="presOf" srcId="{E1934C43-01DF-4418-A1EA-B19FE764AF86}" destId="{8164CF4E-D2E0-4AE2-921F-78A7924C99EE}" srcOrd="0" destOrd="0" presId="urn:microsoft.com/office/officeart/2008/layout/LinedList"/>
    <dgm:cxn modelId="{BA4A7BB0-235A-4045-B1A6-2CD7FF03B49C}" type="presParOf" srcId="{89650FC3-6609-4767-8E20-174491E8CEC9}" destId="{F495A4EF-AF3A-43A3-880F-4F9FBA2AB0B0}" srcOrd="0" destOrd="0" presId="urn:microsoft.com/office/officeart/2008/layout/LinedList"/>
    <dgm:cxn modelId="{76CAE85C-3663-4BB6-94BF-C949AF63777A}" type="presParOf" srcId="{89650FC3-6609-4767-8E20-174491E8CEC9}" destId="{81619EF6-FFCE-4020-8A3F-DFF6C3F65984}" srcOrd="1" destOrd="0" presId="urn:microsoft.com/office/officeart/2008/layout/LinedList"/>
    <dgm:cxn modelId="{1BF5B391-BB19-4921-A32B-D1CB0273EF65}" type="presParOf" srcId="{81619EF6-FFCE-4020-8A3F-DFF6C3F65984}" destId="{E0408694-CAE4-4913-BE2F-105FF9185F49}" srcOrd="0" destOrd="0" presId="urn:microsoft.com/office/officeart/2008/layout/LinedList"/>
    <dgm:cxn modelId="{E1819A09-093A-491D-AA6B-56B8D83B333E}" type="presParOf" srcId="{81619EF6-FFCE-4020-8A3F-DFF6C3F65984}" destId="{1E5AC8A0-B76C-4EBB-AA71-B8C9CE9140EF}" srcOrd="1" destOrd="0" presId="urn:microsoft.com/office/officeart/2008/layout/LinedList"/>
    <dgm:cxn modelId="{DD69DBB4-EEDD-49DB-BF63-EC0ED2F0DBA3}" type="presParOf" srcId="{89650FC3-6609-4767-8E20-174491E8CEC9}" destId="{6F579473-D831-4C78-852D-4181AC86CFE7}" srcOrd="2" destOrd="0" presId="urn:microsoft.com/office/officeart/2008/layout/LinedList"/>
    <dgm:cxn modelId="{92EF404C-576A-4B47-AA21-DD6D821AA5F6}" type="presParOf" srcId="{89650FC3-6609-4767-8E20-174491E8CEC9}" destId="{3238B24B-6D19-4A09-B522-66A30AB2C0BD}" srcOrd="3" destOrd="0" presId="urn:microsoft.com/office/officeart/2008/layout/LinedList"/>
    <dgm:cxn modelId="{DB6BE986-CEB3-4D10-B42F-AAC186FBE3C8}" type="presParOf" srcId="{3238B24B-6D19-4A09-B522-66A30AB2C0BD}" destId="{8164CF4E-D2E0-4AE2-921F-78A7924C99EE}" srcOrd="0" destOrd="0" presId="urn:microsoft.com/office/officeart/2008/layout/LinedList"/>
    <dgm:cxn modelId="{BE3BFC61-9E22-4B9F-A45B-45466E1D10FA}" type="presParOf" srcId="{3238B24B-6D19-4A09-B522-66A30AB2C0BD}" destId="{4ED504EC-C8F3-467B-8840-2B40BB418ECF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95A4EF-AF3A-43A3-880F-4F9FBA2AB0B0}">
      <dsp:nvSpPr>
        <dsp:cNvPr id="0" name=""/>
        <dsp:cNvSpPr/>
      </dsp:nvSpPr>
      <dsp:spPr>
        <a:xfrm>
          <a:off x="0" y="0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408694-CAE4-4913-BE2F-105FF9185F49}">
      <dsp:nvSpPr>
        <dsp:cNvPr id="0" name=""/>
        <dsp:cNvSpPr/>
      </dsp:nvSpPr>
      <dsp:spPr>
        <a:xfrm>
          <a:off x="0" y="0"/>
          <a:ext cx="10972800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/>
            <a:t>---Riconoscere al paziente tutta la propria comprensione per la sofferenza ma in qualche modo continuare a trasmettere la propria non comprensione verso le strutture cognitive che generano la sofferenza. </a:t>
          </a:r>
          <a:endParaRPr lang="en-US" sz="3500" kern="1200"/>
        </a:p>
      </dsp:txBody>
      <dsp:txXfrm>
        <a:off x="0" y="0"/>
        <a:ext cx="10972800" cy="2262981"/>
      </dsp:txXfrm>
    </dsp:sp>
    <dsp:sp modelId="{6F579473-D831-4C78-852D-4181AC86CFE7}">
      <dsp:nvSpPr>
        <dsp:cNvPr id="0" name=""/>
        <dsp:cNvSpPr/>
      </dsp:nvSpPr>
      <dsp:spPr>
        <a:xfrm>
          <a:off x="0" y="2262981"/>
          <a:ext cx="109728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4CF4E-D2E0-4AE2-921F-78A7924C99EE}">
      <dsp:nvSpPr>
        <dsp:cNvPr id="0" name=""/>
        <dsp:cNvSpPr/>
      </dsp:nvSpPr>
      <dsp:spPr>
        <a:xfrm>
          <a:off x="0" y="2262981"/>
          <a:ext cx="10972800" cy="22629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500" kern="1200" dirty="0"/>
            <a:t>In termini pratici, occorre far precedere ogni domanda di disputa da un riconoscimento della sofferenza e della difficoltà di cui fa esperienza il paziente e in questo modo sostenere il suo impegno</a:t>
          </a:r>
          <a:endParaRPr lang="en-US" sz="3500" kern="1200" dirty="0"/>
        </a:p>
      </dsp:txBody>
      <dsp:txXfrm>
        <a:off x="0" y="2262981"/>
        <a:ext cx="10972800" cy="2262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A7FC26-39C3-7942-A96D-AC604C3265F5}" type="datetimeFigureOut">
              <a:rPr lang="it-IT" smtClean="0"/>
              <a:t>03/12/23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FEF2A6-D189-DE43-AE20-D29D860204F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8775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F9206E5-4F9E-4B92-81EA-A7C535B3C609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461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F084B-F6E2-4A05-8C84-0EB37CBBC812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90EA69-D17E-4B89-A5F5-FEA6C8D33F9B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615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8AC8BE-752D-473F-8CBC-A9FFC6EBB74B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A86908-803F-42D9-B4BD-3D5DB09EE81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064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93639-2F43-4F75-BB6B-A7342CA46E93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1F4095-993C-4D61-925B-DB0E2522CFF6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043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olo, ClipArt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6002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lipArt 2"/>
          <p:cNvSpPr>
            <a:spLocks noGrp="1"/>
          </p:cNvSpPr>
          <p:nvPr>
            <p:ph type="clipArt" sz="half" idx="1"/>
          </p:nvPr>
        </p:nvSpPr>
        <p:spPr>
          <a:xfrm>
            <a:off x="914400" y="1828800"/>
            <a:ext cx="5029200" cy="3657600"/>
          </a:xfrm>
        </p:spPr>
        <p:txBody>
          <a:bodyPr rtlCol="0">
            <a:normAutofit/>
          </a:bodyPr>
          <a:lstStyle/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18288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741333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957733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13A79-AFAC-4E8A-B08E-AB03926D16A4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73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6EFFC-BF0A-467F-83DD-43608468BE4C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E7216-5B07-4219-8C51-67AFBE2D7590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879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BAD63-33A1-4F4D-9732-F3839FCE4014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BDABE-3166-432C-8729-20927157E850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710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62D8E-AF06-43BC-A79A-98CACECD63AC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E5B45-448A-4703-B246-6D1EF6CBE635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26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CEFFE-2514-4B2F-AB71-6742E16B53F4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B39F3-B87D-4696-BC1B-475AAAF96FD5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6706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DCB36-B52C-49D6-A99C-F4F2E06D9F7C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08D95D-C733-4A82-8319-7893220FDC28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07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7354F-1405-4D60-B43D-A4AF21ACC96C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D4FAD-F2F2-462E-B911-C037336D2BED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524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364947-40E6-43EA-AD88-10A12AAD8E22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809F6A-7AE0-41D6-BACF-59F4D7335D9C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600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2C7C8-377D-4E08-B976-6DDD8DCE561A}" type="datetimeFigureOut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03/12/23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76921-8C6D-4958-AEE3-AC6220383021}" type="slidenum">
              <a:rPr lang="it-IT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058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68A14C-6070-426B-A96F-B24FEEF3E017}" type="datetimeFigureOut">
              <a:rPr lang="it-IT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03/12/23</a:t>
            </a:fld>
            <a:endParaRPr lang="it-IT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it-IT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298320-4FD7-4FCE-9FDB-77D4E5313160}" type="slidenum">
              <a:rPr lang="it-IT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‹N›</a:t>
            </a:fld>
            <a:endParaRPr lang="it-IT">
              <a:solidFill>
                <a:prstClr val="black">
                  <a:tint val="75000"/>
                </a:prst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8772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magine che contiene Policromia, sfocatura&#10;&#10;Descrizione generata automaticamente">
            <a:extLst>
              <a:ext uri="{FF2B5EF4-FFF2-40B4-BE49-F238E27FC236}">
                <a16:creationId xmlns:a16="http://schemas.microsoft.com/office/drawing/2014/main" id="{4CE27C5D-EE16-4BD0-212E-7EF46EED2B2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91" b="7940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DC5913EF-8224-565D-3941-41B314806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155" y="4958366"/>
            <a:ext cx="11676825" cy="1803042"/>
          </a:xfrm>
        </p:spPr>
        <p:txBody>
          <a:bodyPr anchor="b">
            <a:normAutofit fontScale="90000"/>
          </a:bodyPr>
          <a:lstStyle/>
          <a:p>
            <a:r>
              <a:rPr lang="it-IT" b="1" dirty="0">
                <a:solidFill>
                  <a:schemeClr val="tx1"/>
                </a:solidFill>
              </a:rPr>
              <a:t>LA VALIDAZIONE EMPATICA IN TERAPIA:</a:t>
            </a:r>
            <a:br>
              <a:rPr lang="it-IT" b="1" dirty="0">
                <a:solidFill>
                  <a:schemeClr val="tx1"/>
                </a:solidFill>
              </a:rPr>
            </a:br>
            <a:r>
              <a:rPr lang="it-IT" b="1" dirty="0"/>
              <a:t>PROCESSI E FUNZIONI </a:t>
            </a:r>
            <a:br>
              <a:rPr lang="it-IT" dirty="0">
                <a:solidFill>
                  <a:srgbClr val="FF0000"/>
                </a:solidFill>
              </a:rPr>
            </a:br>
            <a:br>
              <a:rPr lang="it-IT" b="1" dirty="0">
                <a:solidFill>
                  <a:schemeClr val="tx1"/>
                </a:solidFill>
              </a:rPr>
            </a:br>
            <a:br>
              <a:rPr lang="it-IT" dirty="0"/>
            </a:br>
            <a:br>
              <a:rPr lang="it-IT" dirty="0"/>
            </a:br>
            <a:r>
              <a:rPr lang="it-IT" sz="2200" b="1" i="1" dirty="0"/>
              <a:t>Prof.ssa Laura Giusti</a:t>
            </a:r>
            <a:br>
              <a:rPr lang="it-IT" sz="2000" dirty="0"/>
            </a:br>
            <a:br>
              <a:rPr lang="it-IT" sz="1800" dirty="0"/>
            </a:br>
            <a:r>
              <a:rPr lang="it-IT" sz="1800" i="1" dirty="0"/>
              <a:t>UNIVERSITÀ DEGLI STUDI</a:t>
            </a:r>
            <a:r>
              <a:rPr lang="it-IT" sz="1800" dirty="0"/>
              <a:t> </a:t>
            </a:r>
            <a:r>
              <a:rPr lang="it-IT" sz="1800" i="1" dirty="0"/>
              <a:t>DELL’AQUILA</a:t>
            </a:r>
            <a:br>
              <a:rPr lang="it-IT" sz="1800" dirty="0"/>
            </a:br>
            <a:r>
              <a:rPr lang="it-IT" sz="1800" i="1" dirty="0"/>
              <a:t>CLM in Psicologia Clinica, Applicata  e degli Interventi </a:t>
            </a:r>
            <a:br>
              <a:rPr lang="it-IT" sz="1800" dirty="0"/>
            </a:br>
            <a:r>
              <a:rPr lang="it-IT" sz="1800" i="1" dirty="0"/>
              <a:t>AA 2023-2024_I semestre</a:t>
            </a:r>
            <a:br>
              <a:rPr lang="it-IT" sz="1800" dirty="0"/>
            </a:br>
            <a:r>
              <a:rPr lang="it-IT" sz="20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E7941C4B-325C-00B0-59AB-901EDF7A64A3}"/>
              </a:ext>
            </a:extLst>
          </p:cNvPr>
          <p:cNvSpPr/>
          <p:nvPr/>
        </p:nvSpPr>
        <p:spPr>
          <a:xfrm>
            <a:off x="1581944" y="4201732"/>
            <a:ext cx="9543245" cy="53769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>
                <a:solidFill>
                  <a:srgbClr val="FF0000"/>
                </a:solidFill>
              </a:rPr>
              <a:t>MATERIALE AD ESCLUSIVO USO DIDATTICO </a:t>
            </a:r>
          </a:p>
        </p:txBody>
      </p:sp>
    </p:spTree>
    <p:extLst>
      <p:ext uri="{BB962C8B-B14F-4D97-AF65-F5344CB8AC3E}">
        <p14:creationId xmlns:p14="http://schemas.microsoft.com/office/powerpoint/2010/main" val="2827484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CAE84A-9AE1-B1A9-A8E1-459158004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450" y="274638"/>
            <a:ext cx="11410950" cy="166846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it-IT" dirty="0"/>
            </a:br>
            <a:r>
              <a:rPr lang="it-IT" dirty="0">
                <a:solidFill>
                  <a:srgbClr val="FF0000"/>
                </a:solidFill>
              </a:rPr>
              <a:t>Strategie di validazione 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Empirismo collaborativo e condivisione degli obiettivi</a:t>
            </a:r>
            <a:br>
              <a:rPr lang="it-IT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A6B130F-1117-AF30-7AE4-D4D33F6D3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400300"/>
            <a:ext cx="10972800" cy="3725864"/>
          </a:xfrm>
        </p:spPr>
        <p:txBody>
          <a:bodyPr>
            <a:normAutofit/>
          </a:bodyPr>
          <a:lstStyle/>
          <a:p>
            <a:r>
              <a:rPr lang="it-IT" sz="240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La </a:t>
            </a:r>
            <a:r>
              <a:rPr lang="it-IT" sz="24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condivisione degli obiettivi terapeutici </a:t>
            </a:r>
            <a:r>
              <a:rPr lang="it-IT" sz="240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è uno degli elementi fondamentali per promuovere e mantenere l'alleanza terapeutica. Beck e Freeman in un loro famoso lavoro (1990) scrivono: "L'efficacia della terapia cognitiva dipende [...] dal livello di congruenza che si stabilisce tra le aspettative del paziente, relative agli obiettivi terapeutici, e quelle del terapeuta. </a:t>
            </a:r>
          </a:p>
          <a:p>
            <a:endParaRPr lang="it-IT" sz="2400" dirty="0"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r>
              <a:rPr lang="it-IT" sz="240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La </a:t>
            </a:r>
            <a:r>
              <a:rPr lang="it-IT" sz="2400" b="1" i="1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natura collaborativa del setting </a:t>
            </a:r>
            <a:r>
              <a:rPr lang="it-IT" sz="2400" i="1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è </a:t>
            </a:r>
            <a:r>
              <a:rPr lang="it-IT" sz="240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una delle più importanti componenti della terapia cognitiva!!!  </a:t>
            </a:r>
            <a:endParaRPr lang="it-IT" sz="2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E8A292F-4C87-9446-3C89-D8062A3AE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0A88F0-556B-4BB7-8AAB-D63AEB65C662}" type="datetime1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12/3/23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2CD6AFE-67E0-45DF-61A8-BC5E13725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1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D96D751-9126-2439-CFC4-A052B483DC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2C36F-4504-47C0-B82F-A167342A2754}" type="slidenum"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501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B1C983-D1CF-389E-5B40-D30122B3255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it-IT" b="1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it-IT" b="1" dirty="0">
                <a:solidFill>
                  <a:srgbClr val="FF0000"/>
                </a:solidFill>
                <a:latin typeface="Century Gothic" panose="020B0502020202020204" pitchFamily="34" charset="0"/>
              </a:rPr>
              <a:t>Strategie di validazione</a:t>
            </a:r>
            <a:br>
              <a:rPr lang="it-IT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r>
              <a:rPr lang="it-IT" dirty="0">
                <a:solidFill>
                  <a:srgbClr val="FF0000"/>
                </a:solidFill>
                <a:latin typeface="Century Gothic" panose="020B0502020202020204" pitchFamily="34" charset="0"/>
              </a:rPr>
              <a:t>Validazione delle emozioni</a:t>
            </a:r>
            <a:br>
              <a:rPr lang="it-IT" dirty="0">
                <a:solidFill>
                  <a:srgbClr val="FF0000"/>
                </a:solidFill>
                <a:latin typeface="Century Gothic" panose="020B0502020202020204" pitchFamily="34" charset="0"/>
              </a:rPr>
            </a:br>
            <a:endParaRPr lang="it-IT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9ABCD1-4A98-79DB-7566-8C97A9640D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Altro indicatore centrale per la regolazione dell'alleanza terapeutica e per la costruzione e il mantenimento di un setting empatico è la validazione emotiva. Linehan ritiene che il compito essenziale del terapeuta sia quello di riconoscere e legittimare gli stati mentali, le emozioni e le credenze del paziente. Questo, nelle prime fasi della terapia, contribuisce a creare una relazione terapeutica costruttiva e accettante.</a:t>
            </a:r>
          </a:p>
          <a:p>
            <a:r>
              <a:rPr lang="it-IT" b="1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 sembra che quello che è successo l'abbia fatta arrabbiare...</a:t>
            </a:r>
          </a:p>
          <a:p>
            <a:r>
              <a:rPr lang="it-IT" b="1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Mi sembra molto triste in questo momento...</a:t>
            </a:r>
          </a:p>
          <a:p>
            <a:r>
              <a:rPr lang="it-IT" b="1" i="1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Deve essere stato duro per lei affrontare tutto questo..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4D0CB7A-48AB-6E8C-7280-5A68D8AD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0A88F0-556B-4BB7-8AAB-D63AEB65C662}" type="datetime1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12/3/23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987EA37-8B08-EA6C-8610-04BB9ABC4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1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6262D6-0FB1-8563-9004-7728F7DE1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2C36F-4504-47C0-B82F-A167342A2754}" type="slidenum"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601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22CB4B-F7B8-6080-4CC2-626BBCDD4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B9BACC-2329-D52E-C5AA-A97ED2671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781" y="2711004"/>
            <a:ext cx="10972800" cy="717996"/>
          </a:xfrm>
        </p:spPr>
        <p:txBody>
          <a:bodyPr/>
          <a:lstStyle/>
          <a:p>
            <a:pPr marL="0" indent="0" algn="ctr">
              <a:buNone/>
            </a:pPr>
            <a:r>
              <a:rPr lang="it-IT" b="1" i="1" dirty="0" err="1">
                <a:solidFill>
                  <a:srgbClr val="FF0000"/>
                </a:solidFill>
              </a:rPr>
              <a:t>laura.giusti@univaq.it</a:t>
            </a:r>
            <a:endParaRPr lang="it-IT" b="1" i="1" dirty="0">
              <a:solidFill>
                <a:srgbClr val="FF0000"/>
              </a:solidFill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60DDC7C7-1D66-196A-551C-985F8E49D2DB}"/>
              </a:ext>
            </a:extLst>
          </p:cNvPr>
          <p:cNvSpPr txBox="1"/>
          <p:nvPr/>
        </p:nvSpPr>
        <p:spPr>
          <a:xfrm>
            <a:off x="1" y="5847062"/>
            <a:ext cx="11582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i="1" dirty="0">
                <a:effectLst/>
                <a:latin typeface="Helvetica" pitchFamily="2" charset="0"/>
              </a:rPr>
              <a:t>Nb. Si ricorda che tutto il materiale prodotto è ad esclusivo uso didattico. E’ vietata</a:t>
            </a:r>
            <a:r>
              <a:rPr lang="it-IT" dirty="0">
                <a:latin typeface="Helvetica" pitchFamily="2" charset="0"/>
              </a:rPr>
              <a:t> </a:t>
            </a:r>
            <a:r>
              <a:rPr lang="it-IT" i="1" dirty="0">
                <a:effectLst/>
                <a:latin typeface="Helvetica" pitchFamily="2" charset="0"/>
              </a:rPr>
              <a:t>la riproduzione, distribuzione, pubblicazione, copia, trasmissione, adattamento dei</a:t>
            </a:r>
            <a:r>
              <a:rPr lang="it-IT" dirty="0">
                <a:latin typeface="Helvetica" pitchFamily="2" charset="0"/>
              </a:rPr>
              <a:t> </a:t>
            </a:r>
            <a:r>
              <a:rPr lang="it-IT" i="1" dirty="0">
                <a:effectLst/>
                <a:latin typeface="Helvetica" pitchFamily="2" charset="0"/>
              </a:rPr>
              <a:t>contenuti.</a:t>
            </a:r>
            <a:endParaRPr lang="it-IT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132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A872E3F-495E-DE4F-3F45-9C840B946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 wrap="square" anchor="ctr"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Cosa significa validare??</a:t>
            </a:r>
          </a:p>
        </p:txBody>
      </p:sp>
      <p:graphicFrame>
        <p:nvGraphicFramePr>
          <p:cNvPr id="8" name="Segnaposto contenuto 2">
            <a:extLst>
              <a:ext uri="{FF2B5EF4-FFF2-40B4-BE49-F238E27FC236}">
                <a16:creationId xmlns:a16="http://schemas.microsoft.com/office/drawing/2014/main" id="{866352AF-52BE-0EF0-3869-BA83D8AB24A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9600" y="1600201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data 3" hidden="1">
            <a:extLst>
              <a:ext uri="{FF2B5EF4-FFF2-40B4-BE49-F238E27FC236}">
                <a16:creationId xmlns:a16="http://schemas.microsoft.com/office/drawing/2014/main" id="{CABC9FAB-7EB5-2971-0CD4-283A517CF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BE0A88F0-556B-4BB7-8AAB-D63AEB65C662}" type="datetime1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12/3/23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6" name="Segnaposto numero diapositiva 5" hidden="1">
            <a:extLst>
              <a:ext uri="{FF2B5EF4-FFF2-40B4-BE49-F238E27FC236}">
                <a16:creationId xmlns:a16="http://schemas.microsoft.com/office/drawing/2014/main" id="{37EA3803-3531-10F3-F83F-33D394715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1D2C36F-4504-47C0-B82F-A167342A2754}" type="slidenum"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0250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75C87B-6CB9-EEF6-B758-B8DFC60EB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160336"/>
            <a:ext cx="109728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 wrap="square" anchor="ctr"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La validazione in terapia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C1A5E45-5C08-3939-00B0-CED7C6C1DF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</a:pPr>
            <a:r>
              <a:rPr lang="it-IT" sz="1800" b="0" i="0">
                <a:effectLst/>
              </a:rPr>
              <a:t>È una strategia </a:t>
            </a:r>
            <a:r>
              <a:rPr lang="it-IT" sz="1800" b="1" i="0">
                <a:effectLst/>
              </a:rPr>
              <a:t>fondata sull’empatia</a:t>
            </a:r>
            <a:r>
              <a:rPr lang="it-IT" sz="1800" b="0" i="0">
                <a:effectLst/>
              </a:rPr>
              <a:t> e vuol dire </a:t>
            </a:r>
            <a:r>
              <a:rPr lang="it-IT" sz="1800" b="1" i="0">
                <a:effectLst/>
              </a:rPr>
              <a:t>riconoscere il senso, l’autenticità e la saggezza di un’emozione, un pensiero o un comportamento</a:t>
            </a:r>
            <a:r>
              <a:rPr lang="it-IT" sz="1800" b="0" i="0">
                <a:effectLst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it-IT" sz="1800"/>
              <a:t>Validare non è necessariamente andare d’accordo, condividere lo stesso pensiero oppure approvare il comportamento dell’altro. Piuttosto vuol dire comunicare e restituire ad un’altra persona </a:t>
            </a:r>
            <a:r>
              <a:rPr lang="it-IT" sz="1800" b="1"/>
              <a:t>che ciò che sta vivendo non è il risultato di irrazionalità, pazzia, o qualcosa che non dovrebbe essere sperimentato ma che invece ha delle ragioni, ha un senso ed è valido.</a:t>
            </a:r>
          </a:p>
          <a:p>
            <a:pPr>
              <a:lnSpc>
                <a:spcPct val="90000"/>
              </a:lnSpc>
            </a:pPr>
            <a:r>
              <a:rPr lang="it-IT" sz="1800"/>
              <a:t>OBIETTIVI: </a:t>
            </a:r>
            <a:r>
              <a:rPr lang="it-IT" sz="1800" b="0" i="0">
                <a:effectLst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it-IT" sz="1800" b="0" i="0">
                <a:effectLst/>
              </a:rPr>
              <a:t>ridurre l’attivazione emotiva</a:t>
            </a:r>
            <a:endParaRPr lang="it-IT" sz="1800"/>
          </a:p>
          <a:p>
            <a:pPr>
              <a:lnSpc>
                <a:spcPct val="90000"/>
              </a:lnSpc>
            </a:pPr>
            <a:r>
              <a:rPr lang="it-IT" sz="1800" b="0" i="0">
                <a:effectLst/>
              </a:rPr>
              <a:t> consolidare il legame terapeutico, </a:t>
            </a:r>
          </a:p>
          <a:p>
            <a:pPr>
              <a:lnSpc>
                <a:spcPct val="90000"/>
              </a:lnSpc>
            </a:pPr>
            <a:r>
              <a:rPr lang="it-IT" sz="1800" b="0" i="0">
                <a:effectLst/>
              </a:rPr>
              <a:t>aumentare la capacità del paziente di risolvere i problemi e rinforzare i progressi clinici.</a:t>
            </a:r>
            <a:endParaRPr lang="it-IT" sz="1800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531F9B2-4803-162C-FABB-FC0DD12C0C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7600" y="2424897"/>
            <a:ext cx="5384800" cy="2876570"/>
          </a:xfrm>
          <a:prstGeom prst="rect">
            <a:avLst/>
          </a:prstGeom>
          <a:noFill/>
        </p:spPr>
      </p:pic>
      <p:sp>
        <p:nvSpPr>
          <p:cNvPr id="4" name="Segnaposto data 3" hidden="1">
            <a:extLst>
              <a:ext uri="{FF2B5EF4-FFF2-40B4-BE49-F238E27FC236}">
                <a16:creationId xmlns:a16="http://schemas.microsoft.com/office/drawing/2014/main" id="{A865951A-8711-42DF-4188-B931998BE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BE0A88F0-556B-4BB7-8AAB-D63AEB65C662}" type="datetime1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12/3/23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6" name="Segnaposto numero diapositiva 5" hidden="1">
            <a:extLst>
              <a:ext uri="{FF2B5EF4-FFF2-40B4-BE49-F238E27FC236}">
                <a16:creationId xmlns:a16="http://schemas.microsoft.com/office/drawing/2014/main" id="{332DCFFA-ED27-7876-8DDE-C04B5AB15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1D2C36F-4504-47C0-B82F-A167342A2754}" type="slidenum"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4878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41CCA16-3677-694A-2A00-5F8B33929C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LA VALIDAZIONE IN TERAPIA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199E7C1-3D26-41A9-9807-F25428D16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49955"/>
            <a:ext cx="10007600" cy="4202571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it-IT" b="0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L a validazione è implicata anche nel processo di cambiamento perché contribuisce a strutturare le condizioni ideali perché questo possa realizzarsi. Consente di essere con il paziente in quel momento, vedere ciò che vede e sentire ciò che sente. La conseguenza è che</a:t>
            </a: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 l’individuo si sente</a:t>
            </a:r>
          </a:p>
          <a:p>
            <a:pPr>
              <a:buFont typeface="Wingdings" pitchFamily="2" charset="2"/>
              <a:buChar char="Ø"/>
            </a:pP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 connesso,</a:t>
            </a:r>
          </a:p>
          <a:p>
            <a:pPr>
              <a:buFont typeface="Wingdings" pitchFamily="2" charset="2"/>
              <a:buChar char="Ø"/>
            </a:pP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 compreso,</a:t>
            </a:r>
          </a:p>
          <a:p>
            <a:pPr>
              <a:buFont typeface="Wingdings" pitchFamily="2" charset="2"/>
              <a:buChar char="Ø"/>
            </a:pP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 riconosciuto,</a:t>
            </a:r>
          </a:p>
          <a:p>
            <a:pPr>
              <a:buFont typeface="Wingdings" pitchFamily="2" charset="2"/>
              <a:buChar char="Ø"/>
            </a:pP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 accolto </a:t>
            </a:r>
            <a:endParaRPr lang="it-IT" b="1" dirty="0">
              <a:solidFill>
                <a:srgbClr val="303030"/>
              </a:solidFill>
              <a:latin typeface="Century Gothic" panose="020B0502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valorizzato, </a:t>
            </a:r>
          </a:p>
          <a:p>
            <a:pPr>
              <a:buFont typeface="Wingdings" pitchFamily="2" charset="2"/>
              <a:buChar char="Ø"/>
            </a:pP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e sente che il suo vissuto ha un senso</a:t>
            </a:r>
            <a:r>
              <a:rPr lang="it-IT" b="0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 </a:t>
            </a:r>
            <a:endParaRPr lang="it-IT" dirty="0">
              <a:latin typeface="Century Gothic" panose="020B0502020202020204" pitchFamily="34" charset="0"/>
            </a:endParaRP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4A4BED-ABAB-40C3-5FA5-FDDE0EE0C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0A88F0-556B-4BB7-8AAB-D63AEB65C662}" type="datetime1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12/3/23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8ED07A-4DED-4B77-66AF-4DFC54BFB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2C36F-4504-47C0-B82F-A167342A2754}" type="slidenum"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B8227FCA-3FBF-0A1F-B27E-7E80C8C090A4}"/>
              </a:ext>
            </a:extLst>
          </p:cNvPr>
          <p:cNvSpPr txBox="1"/>
          <p:nvPr/>
        </p:nvSpPr>
        <p:spPr>
          <a:xfrm>
            <a:off x="7027035" y="6398696"/>
            <a:ext cx="18851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(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Swenson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-apple-system"/>
                <a:ea typeface="+mn-ea"/>
                <a:cs typeface="+mn-cs"/>
              </a:rPr>
              <a:t>, 2016)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20361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D20FF4-40AD-6724-E695-C722775FD77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 6 LIVELLI DELLA VALIDAZIONE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B7E9B5-E7CC-96FD-0C90-A68820AF1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Primo</a:t>
            </a:r>
            <a:r>
              <a:rPr lang="it-IT" b="0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 </a:t>
            </a: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livello</a:t>
            </a:r>
            <a:r>
              <a:rPr lang="it-IT" b="0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: prestare attenzione, ascoltare, essere presenti e vigili alle comunicazioni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Secondo livello</a:t>
            </a:r>
            <a:r>
              <a:rPr lang="it-IT" b="0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: rispecchiare senza giudicare, mostrare comprensione di ciò che è stato comunicato esplicitamente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Terzo</a:t>
            </a:r>
            <a:r>
              <a:rPr lang="it-IT" b="0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 </a:t>
            </a: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livello</a:t>
            </a:r>
            <a:r>
              <a:rPr lang="it-IT" b="0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: “Leggere nella mente” vuol dire mostrare comprensione di ciò che è stato comunicato a livello implicito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Quarto</a:t>
            </a:r>
            <a:r>
              <a:rPr lang="it-IT" b="0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 </a:t>
            </a: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livello</a:t>
            </a:r>
            <a:r>
              <a:rPr lang="it-IT" b="0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: riconoscere ciò che ha valore comunicando la comprensione delle cause (storia personale e biologia)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Quinto</a:t>
            </a:r>
            <a:r>
              <a:rPr lang="it-IT" b="0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 </a:t>
            </a: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livello</a:t>
            </a:r>
            <a:r>
              <a:rPr lang="it-IT" b="0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: riconoscere ciò che ha valore comunicando la comprensione delle cause (contesto attuale)</a:t>
            </a: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it-IT" b="1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Sesto</a:t>
            </a:r>
            <a:r>
              <a:rPr lang="it-IT" b="0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 </a:t>
            </a:r>
            <a:r>
              <a:rPr lang="it-IT" b="1" i="0" dirty="0" err="1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livello</a:t>
            </a:r>
            <a:r>
              <a:rPr lang="it-IT" b="0" i="0" dirty="0" err="1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:dare</a:t>
            </a:r>
            <a:r>
              <a:rPr lang="it-IT" b="0" i="0" dirty="0">
                <a:solidFill>
                  <a:srgbClr val="303030"/>
                </a:solidFill>
                <a:effectLst/>
                <a:latin typeface="Century Gothic" panose="020B0502020202020204" pitchFamily="34" charset="0"/>
              </a:rPr>
              <a:t> prova di uguaglianza, essere genuini e autentici.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33FF10B-E3ED-6CA4-7FDB-3FA544227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0A88F0-556B-4BB7-8AAB-D63AEB65C662}" type="datetime1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12/3/23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0908A8-583C-A490-C066-1F09F6637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2C36F-4504-47C0-B82F-A167342A2754}" type="slidenum"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510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279058-FDEE-D861-52BC-358BE7A6E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solidFill>
            <a:schemeClr val="accent2">
              <a:lumMod val="20000"/>
              <a:lumOff val="80000"/>
            </a:schemeClr>
          </a:solidFill>
        </p:spPr>
        <p:txBody>
          <a:bodyPr wrap="square" anchor="ctr">
            <a:norm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 Tre momenti/funzioni della validazione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85E08D-38B3-73F0-DAED-1AE0FF80A5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2451" y="1926123"/>
            <a:ext cx="8015750" cy="4657239"/>
          </a:xfrm>
        </p:spPr>
        <p:txBody>
          <a:bodyPr wrap="square" anchor="t">
            <a:normAutofit fontScale="92500" lnSpcReduction="20000"/>
          </a:bodyPr>
          <a:lstStyle/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it-IT" sz="16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</a:rPr>
              <a:t>OSSERVAZIONE ATTIVA</a:t>
            </a:r>
            <a:r>
              <a:rPr lang="it-IT" sz="1600" dirty="0">
                <a:effectLst/>
                <a:latin typeface="Century Gothic" panose="020B0502020202020204" pitchFamily="34" charset="0"/>
              </a:rPr>
              <a:t>. L'aspetto chiave di questa prima funzione consiste nella </a:t>
            </a:r>
            <a:r>
              <a:rPr lang="it-IT" sz="1600" b="1" dirty="0">
                <a:effectLst/>
                <a:latin typeface="Century Gothic" panose="020B0502020202020204" pitchFamily="34" charset="0"/>
              </a:rPr>
              <a:t>presenza, nell'attenzione e nella consapevolezza del terapeuta: sì devono abbandonare i modelli precostituiti, i pregiudizi e ogni variabile personale che potrebbe intaccare la capacità di osservare le emozioni che al momento sono presenti.</a:t>
            </a:r>
            <a:endParaRPr lang="it-IT" sz="1600" b="1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 typeface="+mj-lt"/>
              <a:buAutoNum type="arabicPeriod"/>
            </a:pPr>
            <a:endParaRPr lang="it-IT" sz="1600" b="1" dirty="0">
              <a:effectLst/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 typeface="+mj-lt"/>
              <a:buAutoNum type="arabicPeriod"/>
            </a:pPr>
            <a:endParaRPr lang="it-IT" sz="1600" b="1" dirty="0">
              <a:effectLst/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it-IT" sz="16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</a:rPr>
              <a:t>RISPECCHIAMENTO.</a:t>
            </a:r>
            <a:r>
              <a:rPr lang="it-IT" sz="1600" b="1" dirty="0">
                <a:effectLst/>
                <a:latin typeface="Century Gothic" panose="020B0502020202020204" pitchFamily="34" charset="0"/>
              </a:rPr>
              <a:t> </a:t>
            </a:r>
            <a:r>
              <a:rPr lang="it-IT" sz="1600" dirty="0">
                <a:effectLst/>
                <a:latin typeface="Century Gothic" panose="020B0502020202020204" pitchFamily="34" charset="0"/>
              </a:rPr>
              <a:t>La seconda funzione del terapeuta è quella di rispecchiare fedelmente l'immagine di stati d'animo, pensieri, cognizioni precostituite e comportamenti del paziente. Nel farlo bisogna conservare un atteggiamento non giudicante e comunicare all'altro</a:t>
            </a:r>
            <a:r>
              <a:rPr lang="it-IT" sz="1600" dirty="0">
                <a:latin typeface="Century Gothic" panose="020B0502020202020204" pitchFamily="34" charset="0"/>
              </a:rPr>
              <a:t> </a:t>
            </a:r>
            <a:r>
              <a:rPr lang="it-IT" sz="1600" dirty="0">
                <a:effectLst/>
                <a:latin typeface="Century Gothic" panose="020B0502020202020204" pitchFamily="34" charset="0"/>
              </a:rPr>
              <a:t>di essere presenti, consapevoli e attenti alle sue comunicazioni; sarà inoltre necessario corrispondere empaticamente alle sue emozioni e in modo puntuale, </a:t>
            </a:r>
            <a:r>
              <a:rPr lang="it-IT" sz="16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</a:rPr>
              <a:t>comprendendo (senza obbligatoriamente condividere} </a:t>
            </a:r>
            <a:r>
              <a:rPr lang="it-IT" sz="1600" b="1" dirty="0">
                <a:effectLst/>
                <a:latin typeface="Century Gothic" panose="020B0502020202020204" pitchFamily="34" charset="0"/>
              </a:rPr>
              <a:t>le credenze, le aspettative e gli schemi che sottendono i comportamenti attuati.</a:t>
            </a:r>
            <a:endParaRPr lang="it-IT" sz="1600" b="1" dirty="0"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 typeface="+mj-lt"/>
              <a:buAutoNum type="arabicPeriod"/>
            </a:pPr>
            <a:endParaRPr lang="it-IT" sz="1600" b="1" dirty="0">
              <a:effectLst/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 typeface="+mj-lt"/>
              <a:buAutoNum type="arabicPeriod"/>
            </a:pPr>
            <a:r>
              <a:rPr lang="it-IT" sz="1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VALIDAZIONE DIRETTA</a:t>
            </a:r>
            <a:r>
              <a:rPr lang="it-IT" sz="1600" b="1" dirty="0">
                <a:latin typeface="Century Gothic" panose="020B0502020202020204" pitchFamily="34" charset="0"/>
              </a:rPr>
              <a:t> </a:t>
            </a:r>
            <a:r>
              <a:rPr lang="it-IT" sz="1600" dirty="0">
                <a:latin typeface="Century Gothic" panose="020B0502020202020204" pitchFamily="34" charset="0"/>
              </a:rPr>
              <a:t>Il terapeuta cerca infine di identificare, nelle risposte comportamentali prodotte dal paziente, gli elementi di "saggezza" e gli aspetti più funzionali, "rispecchiandoli" e comunicando la loro comprensibilità, tendendo in considerazione che </a:t>
            </a:r>
            <a:r>
              <a:rPr lang="it-IT" sz="1600" b="1" dirty="0">
                <a:latin typeface="Century Gothic" panose="020B0502020202020204" pitchFamily="34" charset="0"/>
              </a:rPr>
              <a:t>ogni sentimento, pensiero o azione abbiano un evidente significato in relazione alle sue esperienze attuali o pregresse.</a:t>
            </a:r>
            <a:r>
              <a:rPr lang="it-IT" sz="1600" dirty="0">
                <a:latin typeface="Century Gothic" panose="020B0502020202020204" pitchFamily="34" charset="0"/>
              </a:rPr>
              <a:t> Il terapeuta porrà in evidenza  ogni comportamento può avere una funzione importante in quanto permette all'individuo di adattarsi al suo ambiente</a:t>
            </a:r>
            <a:r>
              <a:rPr lang="it-IT" sz="1400" dirty="0">
                <a:latin typeface="Century Gothic" panose="020B0502020202020204" pitchFamily="34" charset="0"/>
              </a:rPr>
              <a:t>.</a:t>
            </a:r>
            <a:endParaRPr lang="it-IT" sz="1400" b="1" dirty="0">
              <a:effectLst/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  <a:buFont typeface="+mj-lt"/>
              <a:buAutoNum type="arabicPeriod"/>
            </a:pPr>
            <a:endParaRPr lang="it-IT" sz="1400" b="1" dirty="0">
              <a:effectLst/>
              <a:latin typeface="Century Gothic" panose="020B0502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it-IT" sz="1400" b="1" dirty="0">
                <a:solidFill>
                  <a:srgbClr val="FF0000"/>
                </a:solidFill>
                <a:effectLst/>
                <a:latin typeface="Century Gothic" panose="020B0502020202020204" pitchFamily="34" charset="0"/>
              </a:rPr>
              <a:t> </a:t>
            </a:r>
            <a:endParaRPr lang="it-IT" sz="1400" dirty="0">
              <a:effectLst/>
              <a:latin typeface="Century Gothic" panose="020B0502020202020204" pitchFamily="34" charset="0"/>
            </a:endParaRPr>
          </a:p>
          <a:p>
            <a:pPr>
              <a:lnSpc>
                <a:spcPct val="90000"/>
              </a:lnSpc>
            </a:pPr>
            <a:endParaRPr lang="it-IT" sz="1100" dirty="0">
              <a:latin typeface="Century Gothic" panose="020B0502020202020204" pitchFamily="34" charset="0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FE7D2623-0853-AE29-977B-F2865A7DE9C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169" r="34024" b="-1"/>
          <a:stretch/>
        </p:blipFill>
        <p:spPr>
          <a:xfrm>
            <a:off x="8789159" y="2184885"/>
            <a:ext cx="2960390" cy="2488229"/>
          </a:xfrm>
          <a:prstGeom prst="rect">
            <a:avLst/>
          </a:prstGeom>
          <a:noFill/>
        </p:spPr>
      </p:pic>
      <p:sp>
        <p:nvSpPr>
          <p:cNvPr id="4" name="Segnaposto data 3" hidden="1">
            <a:extLst>
              <a:ext uri="{FF2B5EF4-FFF2-40B4-BE49-F238E27FC236}">
                <a16:creationId xmlns:a16="http://schemas.microsoft.com/office/drawing/2014/main" id="{E2591910-3F0C-9016-8C55-C4A67BB7D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BE0A88F0-556B-4BB7-8AAB-D63AEB65C662}" type="datetime1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12/3/23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6" name="Segnaposto numero diapositiva 5" hidden="1">
            <a:extLst>
              <a:ext uri="{FF2B5EF4-FFF2-40B4-BE49-F238E27FC236}">
                <a16:creationId xmlns:a16="http://schemas.microsoft.com/office/drawing/2014/main" id="{197D3254-A02E-E117-44CE-28EC28E01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81D2C36F-4504-47C0-B82F-A167342A2754}" type="slidenum"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7113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BA384C-2CA6-BD34-964B-FA046F96351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La forza dell’ accettazione e del  cambiamento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EBBECE5-4F6B-CD97-923F-B977231BF3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25" y="2095501"/>
            <a:ext cx="6991351" cy="382905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Percependo l'accettazione acritica da parte del terapeuta, il paziente smette di preoccuparsi dì ciò che pensa e può indirizzare tutte le sue risorse per esplorare il proprio mondo interiore ed entrare in contatto con le proprie emozioni. </a:t>
            </a:r>
          </a:p>
          <a:p>
            <a:pPr algn="just"/>
            <a:endParaRPr lang="it-IT" dirty="0"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algn="just"/>
            <a:r>
              <a:rPr lang="it-IT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Una riduzione del livello di ansia interpersonale nella relazione terapeutica aiuta il paziente a tollerare meglio quella legata a problemi personali. </a:t>
            </a:r>
          </a:p>
          <a:p>
            <a:pPr algn="just"/>
            <a:endParaRPr lang="it-IT" dirty="0"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algn="just"/>
            <a:r>
              <a:rPr lang="it-IT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Grazie all’accettazione incondizionata del terapeuta, il paziente potrà migliorare la sua capacità di affrontare e accettare la propria esperienza emozionale.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544FB4-50C7-B1F1-2104-349EBC33E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0A88F0-556B-4BB7-8AAB-D63AEB65C662}" type="datetime1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12/3/23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DBC348-2270-5B8B-93B2-411BE65A7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1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6D38239-C999-A5F1-6DB2-E68E6275C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2C36F-4504-47C0-B82F-A167342A2754}" type="slidenum"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E00C047-6A0F-1E82-DEFC-F9D27EC7D0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8112" y="2095500"/>
            <a:ext cx="3419475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956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C21A0B-FCDC-EAEC-9433-1EAD62A57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248" y="136524"/>
            <a:ext cx="10758151" cy="147637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Strategie di validazione 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sz="31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Disposizione del terapeuta centrata sulla disponibilità</a:t>
            </a:r>
            <a:br>
              <a:rPr lang="it-IT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EB6F49-E7AF-76DD-F5B2-9F329BA113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3" y="2108595"/>
            <a:ext cx="10859302" cy="379690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it-IT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La </a:t>
            </a:r>
            <a:r>
              <a:rPr lang="it-IT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sincerità, la calma, la chiarezza</a:t>
            </a:r>
            <a:r>
              <a:rPr lang="it-IT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 e il rispetto per ciò che il paziente porta in seduta conducono alla costruzione di una relazione solida, terapeuticamente orientata, ma anche accogliente e adeguata.</a:t>
            </a:r>
          </a:p>
          <a:p>
            <a:pPr algn="just"/>
            <a:endParaRPr lang="it-IT" dirty="0"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r>
              <a:rPr lang="it-IT" b="1" i="1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Mi sembra molto importante quello che mi sta dicendo. Potremmo, se se la sente, approfondire?</a:t>
            </a:r>
          </a:p>
          <a:p>
            <a:r>
              <a:rPr lang="it-IT" b="1" i="1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Questi primi incontri ci aiutano a capire meglio cosa per lei è importante ora, cosa la fa stare così male.</a:t>
            </a:r>
          </a:p>
          <a:p>
            <a:r>
              <a:rPr lang="it-IT" b="1" i="1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Con calma, non abbiamo nessuna fretta. Che ne pensa se ricominciamo da capo?</a:t>
            </a: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0D80B0-D510-35D4-F6A7-B96FEDEE2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0A88F0-556B-4BB7-8AAB-D63AEB65C662}" type="datetime1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12/3/23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C9D204-D30B-0F5C-74B3-C7A8D7077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1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B5B9616-ADAD-AEA0-98E3-A4FF7C2EE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2C36F-4504-47C0-B82F-A167342A2754}" type="slidenum"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1877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id="{670DC654-2648-895E-9923-506663B770B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Strategie di validazione 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Disposizione del terapeuta centrata sulla chiarezza</a:t>
            </a:r>
            <a:br>
              <a:rPr lang="it-IT" sz="3200" dirty="0">
                <a:solidFill>
                  <a:srgbClr val="FF0000"/>
                </a:solidFill>
                <a:latin typeface="Times New Roman" panose="02020603050405020304" pitchFamily="18" charset="0"/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A45DDF1-6147-00E3-977A-14358A160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280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Dal punto di vista sia della comunicazione verbale sia di quella non verbale, l'atteggiamento del terapeuta dovrebbe essere </a:t>
            </a:r>
            <a:r>
              <a:rPr lang="it-IT" sz="2800" b="1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diretto verso la chiarezza</a:t>
            </a:r>
            <a:r>
              <a:rPr lang="it-IT" sz="280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, soprattutto negli episodi relazionali difficili e confusi.</a:t>
            </a:r>
          </a:p>
          <a:p>
            <a:pPr algn="just"/>
            <a:endParaRPr lang="it-IT" sz="2800" dirty="0"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pPr algn="just"/>
            <a:r>
              <a:rPr lang="it-IT" sz="2800" b="1" i="1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«Guardi, non so lei come si senta, ma io sono molto confuso. Ho la sensazione che se continuiamo così non andremo molto lontano. Cosa ne pensa?»</a:t>
            </a:r>
            <a:endParaRPr lang="it-IT" sz="2800" i="1" dirty="0">
              <a:solidFill>
                <a:schemeClr val="tx1"/>
              </a:solidFill>
              <a:effectLst/>
              <a:latin typeface="Century Gothic" panose="020B0502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C08CC6F-7CAA-D85C-1FE6-C52E6B1A6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0A88F0-556B-4BB7-8AAB-D63AEB65C662}" type="datetime1">
              <a:rPr kumimoji="0" lang="en-US" sz="1000" b="0" i="0" u="none" strike="noStrike" kern="1200" cap="all" spc="30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12/3/23</a:t>
            </a:fld>
            <a:endParaRPr kumimoji="0" lang="en-US" sz="1000" b="0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05E1542-BC1F-3812-B08B-D5CC0FA8C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1" i="0" u="none" strike="noStrike" kern="1200" cap="all" spc="30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2A155B-55E3-5042-9D6F-FB3450828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2C36F-4504-47C0-B82F-A167342A2754}" type="slidenum">
              <a:rPr kumimoji="0" lang="en-US" sz="3600" b="1" i="0" u="none" strike="noStrike" kern="1200" cap="none" spc="0" normalizeH="0" baseline="0" noProof="0" smtClean="0">
                <a:ln>
                  <a:noFill/>
                </a:ln>
                <a:solidFill>
                  <a:srgbClr val="E729C8"/>
                </a:solidFill>
                <a:effectLst/>
                <a:uLnTx/>
                <a:uFillTx/>
                <a:latin typeface="Univers Condensed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3600" b="1" i="0" u="none" strike="noStrike" kern="1200" cap="none" spc="0" normalizeH="0" baseline="0" noProof="0">
              <a:ln>
                <a:noFill/>
              </a:ln>
              <a:solidFill>
                <a:srgbClr val="E729C8"/>
              </a:solidFill>
              <a:effectLst/>
              <a:uLnTx/>
              <a:uFillTx/>
              <a:latin typeface="Univers Condensed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8920431"/>
      </p:ext>
    </p:extLst>
  </p:cSld>
  <p:clrMapOvr>
    <a:masterClrMapping/>
  </p:clrMapOvr>
</p:sld>
</file>

<file path=ppt/theme/theme1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1161</Words>
  <Application>Microsoft Macintosh PowerPoint</Application>
  <PresentationFormat>Widescreen</PresentationFormat>
  <Paragraphs>85</Paragraphs>
  <Slides>12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8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1" baseType="lpstr">
      <vt:lpstr>-apple-system</vt:lpstr>
      <vt:lpstr>Arial</vt:lpstr>
      <vt:lpstr>Calibri</vt:lpstr>
      <vt:lpstr>Century Gothic</vt:lpstr>
      <vt:lpstr>Helvetica</vt:lpstr>
      <vt:lpstr>Times New Roman</vt:lpstr>
      <vt:lpstr>Univers Condensed</vt:lpstr>
      <vt:lpstr>Wingdings</vt:lpstr>
      <vt:lpstr>3_Tema di Office</vt:lpstr>
      <vt:lpstr>LA VALIDAZIONE EMPATICA IN TERAPIA: PROCESSI E FUNZIONI     Prof.ssa Laura Giusti  UNIVERSITÀ DEGLI STUDI DELL’AQUILA CLM in Psicologia Clinica, Applicata  e degli Interventi  AA 2023-2024_I semestre  </vt:lpstr>
      <vt:lpstr>Cosa significa validare??</vt:lpstr>
      <vt:lpstr>La validazione in terapia </vt:lpstr>
      <vt:lpstr>LA VALIDAZIONE IN TERAPIA </vt:lpstr>
      <vt:lpstr>I 6 LIVELLI DELLA VALIDAZIONE</vt:lpstr>
      <vt:lpstr>I Tre momenti/funzioni della validazione</vt:lpstr>
      <vt:lpstr>La forza dell’ accettazione e del  cambiamento </vt:lpstr>
      <vt:lpstr>Strategie di validazione  Disposizione del terapeuta centrata sulla disponibilità </vt:lpstr>
      <vt:lpstr> Strategie di validazione  Disposizione del terapeuta centrata sulla chiarezza </vt:lpstr>
      <vt:lpstr> Strategie di validazione  Empirismo collaborativo e condivisione degli obiettivi </vt:lpstr>
      <vt:lpstr> Strategie di validazione Validazione delle emozioni 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VALIDAZIONE EMPATICA IN TERAPIA Prof.ssa Laura Giusti   </dc:title>
  <dc:creator>Laura Giusti</dc:creator>
  <cp:lastModifiedBy>Laura Giusti</cp:lastModifiedBy>
  <cp:revision>2</cp:revision>
  <cp:lastPrinted>2023-12-03T07:59:49Z</cp:lastPrinted>
  <dcterms:created xsi:type="dcterms:W3CDTF">2023-12-03T07:49:15Z</dcterms:created>
  <dcterms:modified xsi:type="dcterms:W3CDTF">2023-12-03T07:59:52Z</dcterms:modified>
</cp:coreProperties>
</file>